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13" r:id="rId2"/>
    <p:sldId id="273" r:id="rId3"/>
    <p:sldId id="415" r:id="rId4"/>
    <p:sldId id="382" r:id="rId5"/>
    <p:sldId id="416" r:id="rId6"/>
    <p:sldId id="400" r:id="rId7"/>
    <p:sldId id="402" r:id="rId8"/>
    <p:sldId id="404" r:id="rId9"/>
    <p:sldId id="417" r:id="rId10"/>
    <p:sldId id="396" r:id="rId11"/>
    <p:sldId id="412" r:id="rId12"/>
    <p:sldId id="398" r:id="rId13"/>
    <p:sldId id="385" r:id="rId14"/>
    <p:sldId id="386" r:id="rId15"/>
    <p:sldId id="388" r:id="rId16"/>
    <p:sldId id="392" r:id="rId17"/>
    <p:sldId id="391" r:id="rId18"/>
    <p:sldId id="395" r:id="rId19"/>
    <p:sldId id="405" r:id="rId20"/>
    <p:sldId id="414" r:id="rId21"/>
    <p:sldId id="377" r:id="rId22"/>
    <p:sldId id="341" r:id="rId23"/>
  </p:sldIdLst>
  <p:sldSz cx="9144000" cy="6858000" type="screen4x3"/>
  <p:notesSz cx="10234613" cy="70993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0"/>
  </p:normalViewPr>
  <p:slideViewPr>
    <p:cSldViewPr>
      <p:cViewPr>
        <p:scale>
          <a:sx n="150" d="100"/>
          <a:sy n="150" d="100"/>
        </p:scale>
        <p:origin x="1344" y="4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9" d="100"/>
          <a:sy n="129" d="100"/>
        </p:scale>
        <p:origin x="-1548" y="-96"/>
      </p:cViewPr>
      <p:guideLst>
        <p:guide orient="horz" pos="2236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4682AB77-50EE-4355-94A1-63D9BA1B1F19}" type="datetimeFigureOut">
              <a:rPr lang="ko-KR" altLang="en-US"/>
              <a:pPr>
                <a:defRPr/>
              </a:pPr>
              <a:t>2018-04-24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742113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E71202FC-46FA-4147-99FB-58A91DA9CC9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0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C587DEF-4579-4EE6-90F9-EE4FED59DCD8}" type="datetimeFigureOut">
              <a:rPr lang="ko-KR" altLang="en-US"/>
              <a:pPr>
                <a:defRPr/>
              </a:pPr>
              <a:t>2018-04-24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2113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A5A62A8B-D92D-424F-8255-72A37B3E9BA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153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3795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E4DDEA79-3CE4-4429-AA59-E8AC2C78BA95}" type="slidenum">
              <a:rPr kumimoji="0"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22</a:t>
            </a:fld>
            <a:endParaRPr kumimoji="0" lang="ko-KR" altLang="en-US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835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5800" y="1101719"/>
            <a:ext cx="7772400" cy="1470025"/>
          </a:xfrm>
        </p:spPr>
        <p:txBody>
          <a:bodyPr>
            <a:normAutofit/>
          </a:bodyPr>
          <a:lstStyle>
            <a:lvl1pPr>
              <a:defRPr sz="3200">
                <a:latin typeface="Constantia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997838" y="2786058"/>
            <a:ext cx="7203960" cy="335758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F376E-26E2-48AF-842A-025D0F8AC30E}" type="datetime1">
              <a:rPr lang="ko-KR" altLang="en-US"/>
              <a:pPr>
                <a:defRPr/>
              </a:pPr>
              <a:t>2018-04-24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AE3BB-E861-4BC3-AE2E-204AC647FA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83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442890" y="1249010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>
            <a:normAutofit/>
          </a:bodyPr>
          <a:lstStyle>
            <a:lvl1pPr algn="l">
              <a:defRPr sz="3500">
                <a:latin typeface="Constantia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86346"/>
          </a:xfrm>
        </p:spPr>
        <p:txBody>
          <a:bodyPr/>
          <a:lstStyle>
            <a:lvl1pPr>
              <a:buFont typeface="Wingdings" pitchFamily="2" charset="2"/>
              <a:buChar char="§"/>
              <a:defRPr sz="22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742950" indent="-285750">
              <a:buFont typeface="Arial" pitchFamily="34" charset="0"/>
              <a:buChar char="•"/>
              <a:defRPr sz="1800"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1143000" indent="-228600">
              <a:buFont typeface="Wingdings" pitchFamily="2" charset="2"/>
              <a:buChar char="ü"/>
              <a:defRPr sz="1400"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>
              <a:defRPr sz="1200"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>
              <a:defRPr sz="1100"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4D2EC9-B007-4838-B00D-7A0A0D91B2C0}" type="datetime1">
              <a:rPr lang="ko-KR" altLang="en-US"/>
              <a:pPr>
                <a:defRPr/>
              </a:pPr>
              <a:t>2018-04-24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34213-1D88-41D3-AE40-E88EDB172B5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28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425002" y="4221088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5790"/>
            <a:ext cx="8229600" cy="2304256"/>
          </a:xfrm>
        </p:spPr>
        <p:txBody>
          <a:bodyPr/>
          <a:lstStyle/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BB5777F-EA10-419A-B302-D0737A17F20A}" type="datetime1">
              <a:rPr lang="ko-KR" altLang="en-US"/>
              <a:pPr>
                <a:defRPr/>
              </a:pPr>
              <a:t>2018-04-24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85A15C6-4543-49EF-80E7-8B38EC58E68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8B9B75F-D9B4-4311-AD51-3ECA021496AA}" type="datetime1">
              <a:rPr lang="ko-KR" altLang="en-US"/>
              <a:pPr>
                <a:defRPr/>
              </a:pPr>
              <a:t>2018-04-24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RUBIS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AB484298-9555-4C13-9010-ABD7A359C7D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a@rubis.snu.ac.kr" TargetMode="External"/><Relationship Id="rId2" Type="http://schemas.openxmlformats.org/officeDocument/2006/relationships/hyperlink" Target="mailto:cglee@snu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gif"/><Relationship Id="rId7" Type="http://schemas.openxmlformats.org/officeDocument/2006/relationships/image" Target="../media/image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890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F47E21-96C4-44B3-BAF3-96998F60ED96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891" name="제목 3"/>
          <p:cNvSpPr>
            <a:spLocks noGrp="1"/>
          </p:cNvSpPr>
          <p:nvPr>
            <p:ph type="ctrTitle"/>
          </p:nvPr>
        </p:nvSpPr>
        <p:spPr>
          <a:xfrm>
            <a:off x="685800" y="549275"/>
            <a:ext cx="7772400" cy="1612900"/>
          </a:xfrm>
        </p:spPr>
        <p:txBody>
          <a:bodyPr/>
          <a:lstStyle/>
          <a:p>
            <a:pPr eaLnBrk="1" hangingPunct="1"/>
            <a:r>
              <a:rPr lang="en-US" altLang="ko-KR" sz="4000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Lab. 06</a:t>
            </a:r>
            <a:endParaRPr lang="ko-KR" altLang="en-US" sz="4000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부제목 4"/>
          <p:cNvSpPr>
            <a:spLocks noGrp="1"/>
          </p:cNvSpPr>
          <p:nvPr>
            <p:ph type="subTitle" idx="1"/>
          </p:nvPr>
        </p:nvSpPr>
        <p:spPr>
          <a:xfrm>
            <a:off x="998538" y="2786063"/>
            <a:ext cx="7202487" cy="3357562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Logic Design Lab.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Spring 2018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Prof. Chang-Gun Lee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hlinkClick r:id="rId2"/>
              </a:rPr>
              <a:t>cglee@snu.ac.kr</a:t>
            </a: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TA. </a:t>
            </a:r>
            <a:r>
              <a:rPr lang="en-US" altLang="ko-KR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WonJae</a:t>
            </a:r>
            <a:r>
              <a:rPr lang="en-US" altLang="ko-KR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Jang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TA. </a:t>
            </a:r>
            <a:r>
              <a:rPr lang="en-US" altLang="ko-KR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Wonseok</a:t>
            </a:r>
            <a:r>
              <a:rPr lang="en-US" altLang="ko-KR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Lee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TA. Alena </a:t>
            </a:r>
            <a:r>
              <a:rPr lang="en-US" altLang="ko-KR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Kazakova</a:t>
            </a:r>
            <a:endParaRPr lang="en-US" altLang="ko-KR" dirty="0" smtClean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TA. </a:t>
            </a:r>
            <a:r>
              <a:rPr lang="en-US" altLang="ko-KR" dirty="0" err="1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Dongwan</a:t>
            </a:r>
            <a:r>
              <a:rPr lang="en-US" altLang="ko-KR" dirty="0" smtClean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Kang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hlinkClick r:id="rId3"/>
              </a:rPr>
              <a:t>ta@rubis.snu.ac.kr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en-US" altLang="ko-KR" dirty="0" smtClean="0">
              <a:solidFill>
                <a:schemeClr val="bg1">
                  <a:lumMod val="65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내용 개체 틀 4"/>
          <p:cNvSpPr txBox="1">
            <a:spLocks/>
          </p:cNvSpPr>
          <p:nvPr/>
        </p:nvSpPr>
        <p:spPr bwMode="auto">
          <a:xfrm>
            <a:off x="539750" y="1439863"/>
            <a:ext cx="849630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Create new project, build a half adder schematic. </a:t>
            </a:r>
          </a:p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For detailed settings, refer to guidelines in Lab03. </a:t>
            </a:r>
          </a:p>
        </p:txBody>
      </p:sp>
      <p:pic>
        <p:nvPicPr>
          <p:cNvPr id="1331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" r="39365" b="26476"/>
          <a:stretch>
            <a:fillRect/>
          </a:stretch>
        </p:blipFill>
        <p:spPr bwMode="auto">
          <a:xfrm>
            <a:off x="4979425" y="2276872"/>
            <a:ext cx="3707375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ECD2CD-F6E9-4566-A7AA-D59090154AD5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Sample Implementation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바닥글 개체 틀 1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76872"/>
            <a:ext cx="4321175" cy="387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051050" y="2996952"/>
            <a:ext cx="2592958" cy="23762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내용 개체 틀 4"/>
          <p:cNvSpPr txBox="1">
            <a:spLocks/>
          </p:cNvSpPr>
          <p:nvPr/>
        </p:nvSpPr>
        <p:spPr bwMode="auto">
          <a:xfrm>
            <a:off x="539750" y="1439863"/>
            <a:ext cx="8353425" cy="33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6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Design </a:t>
            </a:r>
            <a:r>
              <a:rPr lang="en-US" altLang="ko-KR" sz="16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tab &gt; User Constraints &gt; </a:t>
            </a:r>
            <a:r>
              <a:rPr lang="en-US" altLang="ko-KR" sz="16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I/O </a:t>
            </a:r>
            <a:r>
              <a:rPr lang="en-US" altLang="ko-KR" sz="16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Pin Planning(</a:t>
            </a:r>
            <a:r>
              <a:rPr lang="en-US" altLang="ko-KR" sz="1600" b="1" dirty="0" err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PlanAhead</a:t>
            </a:r>
            <a:r>
              <a:rPr lang="en-US" altLang="ko-KR" sz="16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– Post-Synthesis</a:t>
            </a:r>
            <a:r>
              <a:rPr lang="en-US" altLang="ko-KR" sz="16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latinLnBrk="0">
              <a:spcBef>
                <a:spcPct val="0"/>
              </a:spcBef>
              <a:defRPr/>
            </a:pPr>
            <a:r>
              <a:rPr lang="en-US" altLang="ko-KR" sz="16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Click ‘Yes’ to start </a:t>
            </a:r>
            <a:r>
              <a:rPr lang="en-US" altLang="ko-KR" sz="16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PlanAhead</a:t>
            </a:r>
            <a:r>
              <a:rPr lang="en-US" altLang="ko-KR" sz="16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and to create an UCF file</a:t>
            </a:r>
            <a:r>
              <a:rPr lang="en-US" altLang="ko-KR" sz="16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en-US" altLang="ko-KR" sz="1600" b="1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0">
              <a:spcBef>
                <a:spcPct val="0"/>
              </a:spcBef>
              <a:defRPr/>
            </a:pPr>
            <a:endParaRPr lang="en-US" altLang="ko-KR" sz="1600" b="1" dirty="0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" charset="0"/>
            </a:endParaRPr>
          </a:p>
        </p:txBody>
      </p:sp>
      <p:sp>
        <p:nvSpPr>
          <p:cNvPr id="14342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5F5824-6646-4E7B-ADC4-3522C2B64208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Sample Implementation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바닥글 개체 틀 1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76872"/>
            <a:ext cx="6519152" cy="388842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04" y="2996952"/>
            <a:ext cx="1841004" cy="76168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07904" y="3522148"/>
            <a:ext cx="360040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1658" r="35281" b="27292"/>
          <a:stretch>
            <a:fillRect/>
          </a:stretch>
        </p:blipFill>
        <p:spPr bwMode="auto">
          <a:xfrm>
            <a:off x="1439937" y="1889588"/>
            <a:ext cx="6192688" cy="443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Sample Implementation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Assign I/O pins for the half adder</a:t>
            </a:r>
          </a:p>
          <a:p>
            <a:pPr latinLnBrk="0">
              <a:spcBef>
                <a:spcPct val="0"/>
              </a:spcBef>
              <a:defRPr/>
            </a:pPr>
            <a:endParaRPr lang="en-US" altLang="ko-KR" sz="1800" b="1" dirty="0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58745" y="5161425"/>
            <a:ext cx="648072" cy="50405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xfrm>
            <a:off x="6705600" y="630932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내용 개체 틀 4"/>
          <p:cNvSpPr txBox="1">
            <a:spLocks/>
          </p:cNvSpPr>
          <p:nvPr/>
        </p:nvSpPr>
        <p:spPr bwMode="auto">
          <a:xfrm>
            <a:off x="539750" y="1439862"/>
            <a:ext cx="7993063" cy="6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7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Design </a:t>
            </a:r>
            <a:r>
              <a:rPr lang="en-US" altLang="ko-KR" sz="17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tab </a:t>
            </a:r>
            <a:r>
              <a:rPr lang="en-US" altLang="ko-KR" sz="17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&gt;</a:t>
            </a:r>
            <a:r>
              <a:rPr lang="en-US" altLang="ko-KR" sz="17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 double click </a:t>
            </a:r>
            <a:r>
              <a:rPr lang="en-US" altLang="ko-KR" sz="17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Configure </a:t>
            </a:r>
            <a:r>
              <a:rPr lang="en-US" altLang="ko-KR" sz="17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Target </a:t>
            </a:r>
            <a:r>
              <a:rPr lang="en-US" altLang="ko-KR" sz="17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Devic</a:t>
            </a:r>
            <a:r>
              <a:rPr lang="en-US" altLang="ko-KR" sz="1700" b="1" dirty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e</a:t>
            </a:r>
            <a:endParaRPr lang="en-US" altLang="ko-KR" sz="1700" b="1" dirty="0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" charset="0"/>
            </a:endParaRPr>
          </a:p>
          <a:p>
            <a:pPr latinLnBrk="0">
              <a:spcBef>
                <a:spcPct val="0"/>
              </a:spcBef>
              <a:defRPr/>
            </a:pPr>
            <a:r>
              <a:rPr lang="en-US" altLang="ko-KR" sz="17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Click </a:t>
            </a:r>
            <a:r>
              <a:rPr lang="en-US" altLang="ko-KR" sz="1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OK to create an </a:t>
            </a:r>
            <a:r>
              <a:rPr lang="en-US" altLang="ko-KR" sz="17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iMPACT</a:t>
            </a:r>
            <a:r>
              <a:rPr lang="en-US" altLang="ko-KR" sz="1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file</a:t>
            </a:r>
            <a:r>
              <a:rPr lang="en-US" altLang="ko-KR" sz="17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en-US" altLang="ko-KR" sz="1700" b="1" dirty="0">
              <a:latin typeface="현대하모니 L" panose="02020603020101020101" pitchFamily="18" charset="-127"/>
              <a:ea typeface="현대하모니 L" panose="02020603020101020101" pitchFamily="18" charset="-127"/>
              <a:cs typeface="Arial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 r="32539" b="27873"/>
          <a:stretch>
            <a:fillRect/>
          </a:stretch>
        </p:blipFill>
        <p:spPr bwMode="auto">
          <a:xfrm>
            <a:off x="1289050" y="2132856"/>
            <a:ext cx="6120680" cy="397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xfrm>
            <a:off x="6660232" y="6309319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681FF0-C795-43A3-A5DC-5219007214A9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Sample Implementation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637610"/>
            <a:ext cx="1765122" cy="6198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834381" y="3040017"/>
            <a:ext cx="360040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31640" y="4941168"/>
            <a:ext cx="1368152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Double click “Boundary Scan”.</a:t>
            </a:r>
            <a:endParaRPr lang="en-US" altLang="ko-KR" sz="1800" b="1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10539" r="39285" b="22414"/>
          <a:stretch>
            <a:fillRect/>
          </a:stretch>
        </p:blipFill>
        <p:spPr bwMode="auto">
          <a:xfrm>
            <a:off x="1042988" y="1916113"/>
            <a:ext cx="5399087" cy="41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Sample Implementation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46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F1B6EF-E2D9-42B7-A5CE-C4B499A05DAF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133514" y="2371151"/>
            <a:ext cx="702181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Right click on the right window &gt; click ‘Initialize Chain’.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t="10730" r="39365" b="22603"/>
          <a:stretch>
            <a:fillRect/>
          </a:stretch>
        </p:blipFill>
        <p:spPr bwMode="auto">
          <a:xfrm>
            <a:off x="971600" y="1970882"/>
            <a:ext cx="5400675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Sample Implementation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486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83A73C-C127-4F21-80E8-14FB17985521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2780928"/>
            <a:ext cx="1899866" cy="58594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89515" y="3128918"/>
            <a:ext cx="458550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77730" y="3896519"/>
            <a:ext cx="1358365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just"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한컴바탕" panose="02030600000101010101" pitchFamily="18" charset="2"/>
              </a:rPr>
              <a:t>Choose the schematic source you’ve written.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t="10445" r="39305" b="22890"/>
          <a:stretch>
            <a:fillRect/>
          </a:stretch>
        </p:blipFill>
        <p:spPr bwMode="auto">
          <a:xfrm>
            <a:off x="1044575" y="2006600"/>
            <a:ext cx="5399088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Sample Implementation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53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2660C9-2BE2-4225-84B1-5FF0DD4A357C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25448" y="3395618"/>
            <a:ext cx="750607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0445" r="39375" b="22556"/>
          <a:stretch>
            <a:fillRect/>
          </a:stretch>
        </p:blipFill>
        <p:spPr bwMode="auto">
          <a:xfrm>
            <a:off x="1042988" y="2046288"/>
            <a:ext cx="539908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latinLnBrk="0">
              <a:spcBef>
                <a:spcPct val="0"/>
              </a:spcBef>
            </a:pP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Check settings &gt; ‘OK</a:t>
            </a:r>
            <a:r>
              <a:rPr lang="en-US" altLang="ko-KR" sz="18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’.</a:t>
            </a:r>
          </a:p>
        </p:txBody>
      </p:sp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Sample Implementation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55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27289F-DADA-4AFF-B460-12474728561E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448215" y="4949251"/>
            <a:ext cx="466686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내용 개체 틀 4"/>
          <p:cNvSpPr txBox="1">
            <a:spLocks/>
          </p:cNvSpPr>
          <p:nvPr/>
        </p:nvSpPr>
        <p:spPr bwMode="auto">
          <a:xfrm>
            <a:off x="539750" y="1439863"/>
            <a:ext cx="8424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Program </a:t>
            </a: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FPGA </a:t>
            </a: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Only  </a:t>
            </a: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&gt; </a:t>
            </a: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Program Succeeded</a:t>
            </a:r>
            <a:endParaRPr lang="en-US" altLang="ko-KR" sz="1800" b="1" dirty="0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6" t="10445" r="39236" b="22667"/>
          <a:stretch>
            <a:fillRect/>
          </a:stretch>
        </p:blipFill>
        <p:spPr bwMode="auto">
          <a:xfrm>
            <a:off x="1042988" y="1916832"/>
            <a:ext cx="5400675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Sample Implementation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58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D2EBD9-6AB9-424B-86F7-9DFC5D337418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93814" y="4017918"/>
            <a:ext cx="1489953" cy="2174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Debug using assigned I/O ports. (This case, LEDs and tactile SWs.)</a:t>
            </a:r>
          </a:p>
        </p:txBody>
      </p:sp>
      <p:pic>
        <p:nvPicPr>
          <p:cNvPr id="30722" name="Picture 2" descr="https://1d790cbdf9f53907a9cb29692b6a351fa968b643.googledrive.com/host/0B1ljoosO9YeFdGhleHI1bGVjcUk/Screen%20Shot%202013-09-16%20at%206.38.32%20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140968"/>
            <a:ext cx="22669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 descr="C:\Users\rubis_jyeo\Downloads\20160411_142449_HD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34526" r="6004" b="14128"/>
          <a:stretch>
            <a:fillRect/>
          </a:stretch>
        </p:blipFill>
        <p:spPr bwMode="auto">
          <a:xfrm>
            <a:off x="1055688" y="1990725"/>
            <a:ext cx="19780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C:\Users\rubis_jyeo\Downloads\20160411_142459_HD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t="32613" r="9212" b="16331"/>
          <a:stretch>
            <a:fillRect/>
          </a:stretch>
        </p:blipFill>
        <p:spPr bwMode="auto">
          <a:xfrm>
            <a:off x="3060700" y="1990725"/>
            <a:ext cx="19812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 descr="C:\Users\rubis_jyeo\Downloads\20160411_142508_HD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t="34363" r="9645" b="16310"/>
          <a:stretch>
            <a:fillRect/>
          </a:stretch>
        </p:blipFill>
        <p:spPr bwMode="auto">
          <a:xfrm>
            <a:off x="1989138" y="4222750"/>
            <a:ext cx="198278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295525" y="2228850"/>
            <a:ext cx="249238" cy="215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38338" y="3343275"/>
            <a:ext cx="450850" cy="2873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Sample Implementation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729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5CAF40-3315-4B72-BB65-1BDFEFE92943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바닥글 개체 틀 1"/>
          <p:cNvSpPr txBox="1">
            <a:spLocks/>
          </p:cNvSpPr>
          <p:nvPr/>
        </p:nvSpPr>
        <p:spPr bwMode="auto">
          <a:xfrm>
            <a:off x="3276600" y="630932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 rtl="0" eaLnBrk="1" fontAlgn="auto" latinLnBrk="1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kumimoji="0" sz="32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914400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Contents</a:t>
            </a:r>
            <a:endParaRPr lang="ko-KR" altLang="en-US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147" name="내용 개체 틀 2"/>
          <p:cNvSpPr>
            <a:spLocks noGrp="1"/>
          </p:cNvSpPr>
          <p:nvPr>
            <p:ph idx="1"/>
          </p:nvPr>
        </p:nvSpPr>
        <p:spPr>
          <a:xfrm>
            <a:off x="539750" y="1439863"/>
            <a:ext cx="7920038" cy="1557089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FPGA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SNU Logic Design Board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Sample Implementation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charset="0"/>
              </a:rPr>
              <a:t>Lab</a:t>
            </a:r>
          </a:p>
          <a:p>
            <a:pPr>
              <a:lnSpc>
                <a:spcPct val="90000"/>
              </a:lnSpc>
              <a:defRPr/>
            </a:pPr>
            <a:endParaRPr lang="en-US" altLang="ko-KR" dirty="0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" charset="0"/>
            </a:endParaRPr>
          </a:p>
        </p:txBody>
      </p:sp>
      <p:sp>
        <p:nvSpPr>
          <p:cNvPr id="2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B3AFFD-C697-4F39-8BCC-DEF98A0C18BA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LAB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2E0B50-8E64-48AB-9CF2-0B81B3B98016}" type="slidenum">
              <a:rPr lang="ko-KR" altLang="en-US" sz="120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196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233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Today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288" y="1484313"/>
            <a:ext cx="8578850" cy="4786312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(1) Implement ripple-carry adder, shown below, </a:t>
            </a:r>
            <a:r>
              <a:rPr lang="en-US" altLang="ko-KR" u="sng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 Verilog</a:t>
            </a: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(2) and program it on the FPGA board.</a:t>
            </a:r>
          </a:p>
          <a:p>
            <a:pPr>
              <a:buFont typeface="Arial" charset="0"/>
              <a:buChar char="•"/>
              <a:defRPr/>
            </a:pPr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Hint: 5 inputs (tactile SWs), 3 outputs (LEDs)</a:t>
            </a:r>
          </a:p>
          <a:p>
            <a:pPr>
              <a:buFont typeface="Arial" charset="0"/>
              <a:buChar char="•"/>
              <a:defRPr/>
            </a:pPr>
            <a:endParaRPr lang="en-US" altLang="ko-KR" sz="1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457200" lvl="1" indent="0">
              <a:buFont typeface="Arial" pitchFamily="34" charset="0"/>
              <a:buNone/>
              <a:defRPr/>
            </a:pPr>
            <a:endParaRPr lang="en-US" altLang="ko-KR" sz="1600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747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529107-094C-48D5-8841-06FB353017F2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65457" y="2907136"/>
            <a:ext cx="5760243" cy="3482705"/>
            <a:chOff x="1116013" y="2478882"/>
            <a:chExt cx="7272337" cy="4396933"/>
          </a:xfrm>
        </p:grpSpPr>
        <p:pic>
          <p:nvPicPr>
            <p:cNvPr id="31748" name="그림 5"/>
            <p:cNvPicPr>
              <a:picLocks noChangeAspect="1"/>
            </p:cNvPicPr>
            <p:nvPr/>
          </p:nvPicPr>
          <p:blipFill>
            <a:blip r:embed="rId2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25" t="40550" r="54726" b="37399"/>
            <a:stretch>
              <a:fillRect/>
            </a:stretch>
          </p:blipFill>
          <p:spPr bwMode="auto">
            <a:xfrm>
              <a:off x="1116013" y="2610644"/>
              <a:ext cx="2592387" cy="151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49" name="그림 8"/>
            <p:cNvPicPr>
              <a:picLocks noChangeAspect="1"/>
            </p:cNvPicPr>
            <p:nvPr/>
          </p:nvPicPr>
          <p:blipFill>
            <a:blip r:embed="rId3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63" t="37399" r="27164" b="33200"/>
            <a:stretch>
              <a:fillRect/>
            </a:stretch>
          </p:blipFill>
          <p:spPr bwMode="auto">
            <a:xfrm>
              <a:off x="4418013" y="2478882"/>
              <a:ext cx="3970337" cy="168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10"/>
            <p:cNvSpPr txBox="1">
              <a:spLocks noChangeArrowheads="1"/>
            </p:cNvSpPr>
            <p:nvPr/>
          </p:nvSpPr>
          <p:spPr bwMode="auto">
            <a:xfrm>
              <a:off x="1438275" y="4199732"/>
              <a:ext cx="2108638" cy="466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80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(a) Half Adder</a:t>
              </a:r>
              <a:endParaRPr lang="ko-KR" altLang="en-US" sz="180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9" name="TextBox 13"/>
            <p:cNvSpPr txBox="1">
              <a:spLocks noChangeArrowheads="1"/>
            </p:cNvSpPr>
            <p:nvPr/>
          </p:nvSpPr>
          <p:spPr bwMode="auto">
            <a:xfrm>
              <a:off x="5619750" y="4163219"/>
              <a:ext cx="2064114" cy="466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80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(b) Full Adder</a:t>
              </a:r>
              <a:endParaRPr lang="ko-KR" altLang="en-US" sz="180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31752" name="그림 9"/>
            <p:cNvPicPr>
              <a:picLocks noChangeAspect="1"/>
            </p:cNvPicPr>
            <p:nvPr/>
          </p:nvPicPr>
          <p:blipFill>
            <a:blip r:embed="rId4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51" t="34250" r="18500" b="32150"/>
            <a:stretch>
              <a:fillRect/>
            </a:stretch>
          </p:blipFill>
          <p:spPr bwMode="auto">
            <a:xfrm>
              <a:off x="3168650" y="4593432"/>
              <a:ext cx="2728913" cy="193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5" name="TextBox 14"/>
            <p:cNvSpPr txBox="1">
              <a:spLocks noChangeArrowheads="1"/>
            </p:cNvSpPr>
            <p:nvPr/>
          </p:nvSpPr>
          <p:spPr bwMode="auto">
            <a:xfrm>
              <a:off x="3132138" y="6409531"/>
              <a:ext cx="3181251" cy="466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latinLnBrk="0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80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(c) Ripple Carry Adder</a:t>
              </a:r>
              <a:endParaRPr lang="ko-KR" altLang="en-US" sz="1800" smtClean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12" name="바닥글 개체 틀 1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dirty="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dirty="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F8AB5F-2666-4FD3-8C81-56B961582577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>
              <a:defRPr/>
            </a:pPr>
            <a:r>
              <a:rPr lang="en-US" altLang="ko-KR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Homework</a:t>
            </a:r>
            <a:endParaRPr lang="ko-KR" altLang="en-US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771" name="바닥글 개체 틀 3"/>
          <p:cNvSpPr txBox="1">
            <a:spLocks/>
          </p:cNvSpPr>
          <p:nvPr/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120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kumimoji="0" lang="ko-KR" altLang="en-US" sz="120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772" name="슬라이드 번호 개체 틀 4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3988B19-20CC-4367-85E2-3FC36FBB11D4}" type="slidenum">
              <a:rPr kumimoji="0" lang="ko-KR" altLang="en-US" sz="120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kumimoji="0" lang="ko-KR" altLang="en-US" sz="120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 bwMode="auto">
          <a:xfrm>
            <a:off x="457200" y="1389063"/>
            <a:ext cx="8229600" cy="1319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kumimoji="0" lang="en-US" altLang="ko-KR" sz="18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1-bit Arithmetic Logic Unit (ALU).</a:t>
            </a: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kumimoji="0"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(1) Follow specification</a:t>
            </a:r>
            <a:r>
              <a:rPr kumimoji="0" lang="en-US" altLang="ko-KR" sz="1400" b="1" i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(a). </a:t>
            </a:r>
            <a:r>
              <a:rPr kumimoji="0"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Implement in Verilog.</a:t>
            </a:r>
            <a:br>
              <a:rPr kumimoji="0"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</a:br>
            <a:r>
              <a:rPr kumimoji="0"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(M, S1, S0) are control inputs, (Ai, </a:t>
            </a:r>
            <a:r>
              <a:rPr kumimoji="0"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Bi) </a:t>
            </a:r>
            <a:r>
              <a:rPr kumimoji="0"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are data inputs, and (</a:t>
            </a:r>
            <a:r>
              <a:rPr kumimoji="0"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Fi) is outputs.</a:t>
            </a:r>
            <a:endParaRPr kumimoji="0" lang="en-US" altLang="ko-KR" sz="1400" dirty="0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  <a:defRPr/>
            </a:pPr>
            <a:r>
              <a:rPr kumimoji="0"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(2) Simulate </a:t>
            </a:r>
            <a:r>
              <a:rPr kumimoji="0" lang="en-US" altLang="ko-KR" sz="1400" u="sng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all possible outputs</a:t>
            </a:r>
            <a:r>
              <a:rPr kumimoji="0"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using Verilog test </a:t>
            </a:r>
            <a:r>
              <a:rPr kumimoji="0" lang="en-US" altLang="ko-KR" sz="14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bench.</a:t>
            </a:r>
            <a:endParaRPr kumimoji="0" lang="en-US" altLang="ko-KR" sz="1600" dirty="0" smtClean="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lvl="1">
              <a:buFontTx/>
              <a:buChar char="-"/>
              <a:defRPr/>
            </a:pPr>
            <a:endParaRPr kumimoji="0" lang="en-US" altLang="ko-KR" sz="1600" dirty="0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kumimoji="0" lang="en-US" altLang="ko-KR" sz="1800" dirty="0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kumimoji="0" lang="en-US" altLang="ko-KR" sz="18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" panose="020B0604020202020204" pitchFamily="34" charset="0"/>
              </a:rPr>
              <a:t> </a:t>
            </a:r>
          </a:p>
          <a:p>
            <a:pPr lvl="1">
              <a:defRPr/>
            </a:pPr>
            <a:endParaRPr kumimoji="0" lang="en-US" altLang="ko-KR" sz="1600" dirty="0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  <a:p>
            <a:pPr lvl="1">
              <a:defRPr/>
            </a:pPr>
            <a:endParaRPr kumimoji="0" lang="en-US" altLang="ko-KR" sz="1600" dirty="0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3723050" y="5074880"/>
            <a:ext cx="1697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  <a:defRPr/>
            </a:pPr>
            <a:r>
              <a:rPr lang="en-US" altLang="ko-KR" sz="1600" b="1" i="1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 Unicode MS" pitchFamily="50" charset="-127"/>
              </a:rPr>
              <a:t>(a) </a:t>
            </a:r>
            <a:r>
              <a:rPr lang="en-US" altLang="ko-KR" sz="1600" dirty="0" smtClean="0">
                <a:latin typeface="현대하모니 L" panose="02020603020101020101" pitchFamily="18" charset="-127"/>
                <a:ea typeface="현대하모니 L" panose="02020603020101020101" pitchFamily="18" charset="-127"/>
                <a:cs typeface="Arial Unicode MS" pitchFamily="50" charset="-127"/>
              </a:rPr>
              <a:t>specification</a:t>
            </a:r>
            <a:endParaRPr lang="ko-KR" altLang="en-US" sz="1600" dirty="0" smtClean="0">
              <a:latin typeface="현대하모니 L" panose="02020603020101020101" pitchFamily="18" charset="-127"/>
              <a:ea typeface="현대하모니 L" panose="02020603020101020101" pitchFamily="18" charset="-127"/>
              <a:cs typeface="Arial Unicode MS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표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06765"/>
                  </p:ext>
                </p:extLst>
              </p:nvPr>
            </p:nvGraphicFramePr>
            <p:xfrm>
              <a:off x="1979711" y="3651835"/>
              <a:ext cx="5184577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3523"/>
                    <a:gridCol w="323523">
                      <a:extLst>
                        <a:ext uri="{9D8B030D-6E8A-4147-A177-3AD203B41FA5}">
                          <a16:colId xmlns="" xmlns:a16="http://schemas.microsoft.com/office/drawing/2014/main" val="2388638303"/>
                        </a:ext>
                      </a:extLst>
                    </a:gridCol>
                    <a:gridCol w="323523">
                      <a:extLst>
                        <a:ext uri="{9D8B030D-6E8A-4147-A177-3AD203B41FA5}">
                          <a16:colId xmlns="" xmlns:a16="http://schemas.microsoft.com/office/drawing/2014/main" val="1858729327"/>
                        </a:ext>
                      </a:extLst>
                    </a:gridCol>
                    <a:gridCol w="1920237">
                      <a:extLst>
                        <a:ext uri="{9D8B030D-6E8A-4147-A177-3AD203B41FA5}">
                          <a16:colId xmlns="" xmlns:a16="http://schemas.microsoft.com/office/drawing/2014/main" val="2523285110"/>
                        </a:ext>
                      </a:extLst>
                    </a:gridCol>
                    <a:gridCol w="2293771">
                      <a:extLst>
                        <a:ext uri="{9D8B030D-6E8A-4147-A177-3AD203B41FA5}">
                          <a16:colId xmlns="" xmlns:a16="http://schemas.microsoft.com/office/drawing/2014/main" val="1127832898"/>
                        </a:ext>
                      </a:extLst>
                    </a:gridCol>
                  </a:tblGrid>
                  <a:tr h="1440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M</a:t>
                          </a:r>
                          <a:endParaRPr lang="ko-KR" altLang="en-US" sz="1000" dirty="0"/>
                        </a:p>
                      </a:txBody>
                      <a:tcPr marL="0" marR="0" marT="0" marB="0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S1</a:t>
                          </a:r>
                          <a:endParaRPr lang="ko-KR" altLang="en-US" sz="1000" dirty="0"/>
                        </a:p>
                      </a:txBody>
                      <a:tcPr marL="0" marR="0" marT="0" marB="0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S0</a:t>
                          </a:r>
                          <a:endParaRPr lang="ko-KR" altLang="en-US" sz="1000" dirty="0"/>
                        </a:p>
                      </a:txBody>
                      <a:tcPr marL="0" marR="0" marT="0" marB="0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Function</a:t>
                          </a:r>
                          <a:endParaRPr lang="ko-KR" altLang="en-US" sz="1000" dirty="0"/>
                        </a:p>
                      </a:txBody>
                      <a:tcPr marL="0" marR="0" marT="0" marB="0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Comment</a:t>
                          </a:r>
                          <a:endParaRPr lang="ko-KR" altLang="en-US" sz="1000" dirty="0"/>
                        </a:p>
                      </a:txBody>
                      <a:tcPr marL="0" marR="0" marT="0" marB="0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619263114"/>
                      </a:ext>
                    </a:extLst>
                  </a:tr>
                  <a:tr h="1440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load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89627144"/>
                      </a:ext>
                    </a:extLst>
                  </a:tr>
                  <a:tr h="1440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complement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978237593"/>
                      </a:ext>
                    </a:extLst>
                  </a:tr>
                  <a:tr h="1440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err="1" smtClean="0"/>
                            <a:t>xor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671626407"/>
                      </a:ext>
                    </a:extLst>
                  </a:tr>
                  <a:tr h="1440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=~(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err="1" smtClean="0"/>
                            <a:t>xnor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766722689"/>
                      </a:ext>
                    </a:extLst>
                  </a:tr>
                  <a:tr h="1440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load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405720677"/>
                      </a:ext>
                    </a:extLst>
                  </a:tr>
                  <a:tr h="1440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~</m:t>
                                    </m:r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complement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921713721"/>
                      </a:ext>
                    </a:extLst>
                  </a:tr>
                  <a:tr h="1440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Add</a:t>
                          </a:r>
                          <a:r>
                            <a:rPr lang="en-US" altLang="ko-KR" sz="1000" baseline="0" dirty="0" smtClean="0"/>
                            <a:t> (ignore carry)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2598300235"/>
                      </a:ext>
                    </a:extLst>
                  </a:tr>
                  <a:tr h="1440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=~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Complement </a:t>
                          </a:r>
                          <a:r>
                            <a:rPr lang="en-US" altLang="ko-KR" sz="1000" dirty="0" smtClean="0"/>
                            <a:t>and </a:t>
                          </a:r>
                          <a:r>
                            <a:rPr lang="en-US" altLang="ko-KR" sz="1000" dirty="0" smtClean="0"/>
                            <a:t>add </a:t>
                          </a:r>
                          <a:r>
                            <a:rPr lang="en-US" altLang="ko-KR" sz="1000" baseline="0" dirty="0" smtClean="0"/>
                            <a:t>(ignore carry)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43800568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" name="표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06765"/>
                  </p:ext>
                </p:extLst>
              </p:nvPr>
            </p:nvGraphicFramePr>
            <p:xfrm>
              <a:off x="1979711" y="3651835"/>
              <a:ext cx="5184577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23523"/>
                    <a:gridCol w="32352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388638303"/>
                        </a:ext>
                      </a:extLst>
                    </a:gridCol>
                    <a:gridCol w="32352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858729327"/>
                        </a:ext>
                      </a:extLst>
                    </a:gridCol>
                    <a:gridCol w="192023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523285110"/>
                        </a:ext>
                      </a:extLst>
                    </a:gridCol>
                    <a:gridCol w="229377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127832898"/>
                        </a:ext>
                      </a:extLst>
                    </a:gridCol>
                  </a:tblGrid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M</a:t>
                          </a:r>
                          <a:endParaRPr lang="ko-KR" altLang="en-US" sz="1000" dirty="0"/>
                        </a:p>
                      </a:txBody>
                      <a:tcPr marL="0" marR="0" marT="0" marB="0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S1</a:t>
                          </a:r>
                          <a:endParaRPr lang="ko-KR" altLang="en-US" sz="1000" dirty="0"/>
                        </a:p>
                      </a:txBody>
                      <a:tcPr marL="0" marR="0" marT="0" marB="0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S0</a:t>
                          </a:r>
                          <a:endParaRPr lang="ko-KR" altLang="en-US" sz="1000" dirty="0"/>
                        </a:p>
                      </a:txBody>
                      <a:tcPr marL="0" marR="0" marT="0" marB="0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Function</a:t>
                          </a:r>
                          <a:endParaRPr lang="ko-KR" altLang="en-US" sz="1000" dirty="0"/>
                        </a:p>
                      </a:txBody>
                      <a:tcPr marL="0" marR="0" marT="0" marB="0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Comment</a:t>
                          </a:r>
                          <a:endParaRPr lang="ko-KR" altLang="en-US" sz="1000" dirty="0"/>
                        </a:p>
                      </a:txBody>
                      <a:tcPr marL="0" marR="0" marT="0" marB="0" anchor="ctr"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619263114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50633" t="-132000" r="-119937" b="-7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load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89627144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50633" t="-232000" r="-119937" b="-6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complement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978237593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50633" t="-332000" r="-119937" b="-5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err="1" smtClean="0"/>
                            <a:t>xor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671626407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50633" t="-415385" r="-119937" b="-4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err="1" smtClean="0"/>
                            <a:t>xnor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66722689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50633" t="-536000" r="-119937" b="-3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load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05720677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50633" t="-636000" r="-119937" b="-2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complement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921713721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0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50633" t="-736000" r="-119937" b="-1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Add</a:t>
                          </a:r>
                          <a:r>
                            <a:rPr lang="en-US" altLang="ko-KR" sz="1000" baseline="0" dirty="0" smtClean="0"/>
                            <a:t> (ignore carry)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598300235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1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0" marR="0" marT="0" marB="0" anchor="ctr">
                        <a:blipFill rotWithShape="0">
                          <a:blip r:embed="rId3"/>
                          <a:stretch>
                            <a:fillRect l="-50633" t="-836000" r="-119937" b="-4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 smtClean="0"/>
                            <a:t>Complement </a:t>
                          </a:r>
                          <a:r>
                            <a:rPr lang="en-US" altLang="ko-KR" sz="1000" dirty="0" smtClean="0"/>
                            <a:t>and </a:t>
                          </a:r>
                          <a:r>
                            <a:rPr lang="en-US" altLang="ko-KR" sz="1000" dirty="0" smtClean="0"/>
                            <a:t>add </a:t>
                          </a:r>
                          <a:r>
                            <a:rPr lang="en-US" altLang="ko-KR" sz="1000" baseline="0" dirty="0" smtClean="0"/>
                            <a:t>(ignore carry)</a:t>
                          </a:r>
                          <a:endParaRPr lang="ko-KR" altLang="en-US" sz="1000" dirty="0"/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438005680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dirty="0" smtClean="0"/>
              <a:t>FPGA</a:t>
            </a:r>
            <a:endParaRPr lang="ko-KR" altLang="en-US" dirty="0" smtClean="0"/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2E0B50-8E64-48AB-9CF2-0B81B3B98016}" type="slidenum">
              <a:rPr lang="ko-KR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8196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</a:rPr>
              <a:t>RUBIS</a:t>
            </a:r>
            <a:endParaRPr lang="ko-KR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17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What is FPGA?</a:t>
            </a:r>
            <a:endParaRPr lang="ko-KR" altLang="en-US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71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E4783D-892E-475D-B846-96EBD12DBD93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바닥글 개체 틀 1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535938" y="2618406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without FPGA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354000" y="5066678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with FPGA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98041" y="1743323"/>
            <a:ext cx="3982515" cy="1901701"/>
            <a:chOff x="2298041" y="1743323"/>
            <a:chExt cx="3982515" cy="1901701"/>
          </a:xfrm>
        </p:grpSpPr>
        <p:pic>
          <p:nvPicPr>
            <p:cNvPr id="1026" name="Picture 2" descr="http://maltiel-consulting.com/How_to_Make_a_Semiconductor_Chip_files/six9912bgchp1_s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041" y="1915039"/>
              <a:ext cx="2029308" cy="1729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maltiel-consulting.com/How_to_Make_a_Semiconductor_Chip_files/six9912bgchp2_s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349" y="1743323"/>
              <a:ext cx="1953207" cy="1831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AND gate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37" y="3081982"/>
            <a:ext cx="1176065" cy="51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430641" y="3975100"/>
            <a:ext cx="2691180" cy="2381250"/>
            <a:chOff x="1430641" y="3975100"/>
            <a:chExt cx="2691180" cy="2381250"/>
          </a:xfrm>
        </p:grpSpPr>
        <p:pic>
          <p:nvPicPr>
            <p:cNvPr id="1038" name="Picture 14" descr="cyclic arrow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0641" y="3975100"/>
              <a:ext cx="2266950" cy="238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PGA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4797152"/>
              <a:ext cx="1278013" cy="1007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3140637" y="5804595"/>
              <a:ext cx="766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FPGA</a:t>
              </a:r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032" name="Picture 8" descr="engineer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910254" cy="124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í´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326" y="2153270"/>
            <a:ext cx="2022474" cy="10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AND gate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37" y="5498392"/>
            <a:ext cx="1176065" cy="51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engineerì ëí ì´ë¯¸ì§ ê²ìê²°ê³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33242"/>
            <a:ext cx="910254" cy="124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4704285" y="4214874"/>
            <a:ext cx="3982515" cy="1901701"/>
            <a:chOff x="2298041" y="1743323"/>
            <a:chExt cx="3982515" cy="1901701"/>
          </a:xfrm>
        </p:grpSpPr>
        <p:pic>
          <p:nvPicPr>
            <p:cNvPr id="27" name="Picture 2" descr="http://maltiel-consulting.com/How_to_Make_a_Semiconductor_Chip_files/six9912bgchp1_s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041" y="1915039"/>
              <a:ext cx="2029308" cy="1729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http://maltiel-consulting.com/How_to_Make_a_Semiconductor_Chip_files/six9912bgchp2_s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349" y="1743323"/>
              <a:ext cx="1953207" cy="1831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2" name="Picture 18" descr="arrow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2174">
            <a:off x="3531591" y="4560912"/>
            <a:ext cx="1106010" cy="78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SNU Logic Design Board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2E0B50-8E64-48AB-9CF2-0B81B3B98016}" type="slidenum">
              <a:rPr lang="ko-KR" altLang="en-US" sz="120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196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37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SNU Logic Design Board</a:t>
            </a:r>
          </a:p>
        </p:txBody>
      </p:sp>
      <p:sp>
        <p:nvSpPr>
          <p:cNvPr id="9218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28E953-07A5-4555-A389-A3D8EF5763F6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59167" r="49037" b="9167"/>
          <a:stretch>
            <a:fillRect/>
          </a:stretch>
        </p:blipFill>
        <p:spPr bwMode="auto">
          <a:xfrm>
            <a:off x="4788024" y="1916832"/>
            <a:ext cx="3744912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18001" r="45000" b="43832"/>
          <a:stretch>
            <a:fillRect/>
          </a:stretch>
        </p:blipFill>
        <p:spPr bwMode="auto">
          <a:xfrm>
            <a:off x="457200" y="1916832"/>
            <a:ext cx="4113213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바닥글 개체 틀 1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SNU Logic Design Board</a:t>
            </a:r>
            <a:endParaRPr lang="ko-KR" altLang="en-US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220" name="TextBox 10"/>
          <p:cNvSpPr txBox="1">
            <a:spLocks noChangeArrowheads="1"/>
          </p:cNvSpPr>
          <p:nvPr/>
        </p:nvSpPr>
        <p:spPr bwMode="auto">
          <a:xfrm>
            <a:off x="539750" y="1439863"/>
            <a:ext cx="2519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2200" b="1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I/O Connectors</a:t>
            </a:r>
          </a:p>
        </p:txBody>
      </p:sp>
      <p:pic>
        <p:nvPicPr>
          <p:cNvPr id="1126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19333" r="42847" b="42232"/>
          <a:stretch>
            <a:fillRect/>
          </a:stretch>
        </p:blipFill>
        <p:spPr bwMode="auto">
          <a:xfrm>
            <a:off x="899592" y="2348880"/>
            <a:ext cx="360045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63734" r="50694" b="14719"/>
          <a:stretch>
            <a:fillRect/>
          </a:stretch>
        </p:blipFill>
        <p:spPr bwMode="auto">
          <a:xfrm>
            <a:off x="4590012" y="4417393"/>
            <a:ext cx="180022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57745" r="62587" b="22221"/>
          <a:stretch>
            <a:fillRect/>
          </a:stretch>
        </p:blipFill>
        <p:spPr bwMode="auto">
          <a:xfrm>
            <a:off x="4569998" y="2367929"/>
            <a:ext cx="642937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27444" r="53918" b="36729"/>
          <a:stretch>
            <a:fillRect/>
          </a:stretch>
        </p:blipFill>
        <p:spPr bwMode="auto">
          <a:xfrm>
            <a:off x="6459213" y="2709193"/>
            <a:ext cx="1800225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3" t="57745" r="50488" b="22221"/>
          <a:stretch>
            <a:fillRect/>
          </a:stretch>
        </p:blipFill>
        <p:spPr bwMode="auto">
          <a:xfrm>
            <a:off x="5281911" y="2367929"/>
            <a:ext cx="6350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2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09A9CB-2B3C-414D-8275-3CABF4421837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" name="바닥글 개체 틀 1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SNU Logic Design Board</a:t>
            </a:r>
            <a:endParaRPr lang="ko-KR" altLang="en-US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243" name="TextBox 10"/>
          <p:cNvSpPr txBox="1">
            <a:spLocks noChangeArrowheads="1"/>
          </p:cNvSpPr>
          <p:nvPr/>
        </p:nvSpPr>
        <p:spPr bwMode="auto">
          <a:xfrm>
            <a:off x="539750" y="1439863"/>
            <a:ext cx="667952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2200" b="1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Connect to PC with Xilinx Platform Cable USB</a:t>
            </a:r>
          </a:p>
          <a:p>
            <a:pPr lvl="1" latinLnBrk="0"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altLang="ko-KR" sz="1800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HALT/RST Pin(Gray pin) not used.</a:t>
            </a:r>
          </a:p>
          <a:p>
            <a:pPr lvl="1" latinLnBrk="0"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altLang="ko-KR" sz="1800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Make sure </a:t>
            </a:r>
            <a:r>
              <a:rPr lang="en-US" altLang="ko-KR" sz="1800" u="sng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both</a:t>
            </a:r>
            <a:r>
              <a:rPr lang="en-US" altLang="ko-KR" sz="1800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board and USB are powered on.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3" t="22000" r="22153" b="29778"/>
          <a:stretch>
            <a:fillRect/>
          </a:stretch>
        </p:blipFill>
        <p:spPr bwMode="auto">
          <a:xfrm>
            <a:off x="1547664" y="2708920"/>
            <a:ext cx="5924667" cy="3348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슬라이드 번호 개체 틀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3E9579-6914-4851-B6DB-824C7104A706}" type="slidenum">
              <a:rPr lang="ko-KR" altLang="en-US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" name="바닥글 개체 틀 1"/>
          <p:cNvSpPr>
            <a:spLocks noGrp="1"/>
          </p:cNvSpPr>
          <p:nvPr>
            <p:ph type="ftr" sz="quarter" idx="11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dirty="0" smtClean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Sample Implementation</a:t>
            </a:r>
            <a:endParaRPr lang="ko-KR" altLang="en-US" dirty="0" smtClean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19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2E0B50-8E64-48AB-9CF2-0B81B3B98016}" type="slidenum">
              <a:rPr lang="ko-KR" altLang="en-US" sz="120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196" name="바닥글 개체 틀 1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200" smtClean="0">
                <a:solidFill>
                  <a:srgbClr val="898989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RUBIS</a:t>
            </a:r>
            <a:endParaRPr lang="ko-KR" altLang="en-US" sz="1200" smtClean="0">
              <a:solidFill>
                <a:srgbClr val="898989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1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6112</TotalTime>
  <Words>412</Words>
  <Application>Microsoft Office PowerPoint</Application>
  <PresentationFormat>화면 슬라이드 쇼(4:3)</PresentationFormat>
  <Paragraphs>157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Arial Unicode MS</vt:lpstr>
      <vt:lpstr>굴림</vt:lpstr>
      <vt:lpstr>맑은 고딕</vt:lpstr>
      <vt:lpstr>현대하모니 L</vt:lpstr>
      <vt:lpstr>Arial</vt:lpstr>
      <vt:lpstr>Cambria Math</vt:lpstr>
      <vt:lpstr>Century Gothic</vt:lpstr>
      <vt:lpstr>Constantia</vt:lpstr>
      <vt:lpstr>Wingdings</vt:lpstr>
      <vt:lpstr>한컴바탕</vt:lpstr>
      <vt:lpstr>Office 테마</vt:lpstr>
      <vt:lpstr>Lab. 06</vt:lpstr>
      <vt:lpstr>Contents</vt:lpstr>
      <vt:lpstr>FPGA</vt:lpstr>
      <vt:lpstr>What is FPGA?</vt:lpstr>
      <vt:lpstr>SNU Logic Design Board</vt:lpstr>
      <vt:lpstr>SNU Logic Design Board</vt:lpstr>
      <vt:lpstr>SNU Logic Design Board</vt:lpstr>
      <vt:lpstr>SNU Logic Design Board</vt:lpstr>
      <vt:lpstr>Sample Implementation</vt:lpstr>
      <vt:lpstr>Sample Implementation</vt:lpstr>
      <vt:lpstr>Sample Implementation</vt:lpstr>
      <vt:lpstr>Sample Implementation</vt:lpstr>
      <vt:lpstr>Sample Implementation</vt:lpstr>
      <vt:lpstr>Sample Implementation</vt:lpstr>
      <vt:lpstr>Sample Implementation</vt:lpstr>
      <vt:lpstr>Sample Implementation</vt:lpstr>
      <vt:lpstr>Sample Implementation</vt:lpstr>
      <vt:lpstr>Sample Implementation</vt:lpstr>
      <vt:lpstr>Sample Implementation</vt:lpstr>
      <vt:lpstr>LAB</vt:lpstr>
      <vt:lpstr>Today</vt:lpstr>
      <vt:lpstr>Homework</vt:lpstr>
    </vt:vector>
  </TitlesOfParts>
  <Company>mmlab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redrattus</dc:creator>
  <cp:lastModifiedBy>user</cp:lastModifiedBy>
  <cp:revision>470</cp:revision>
  <dcterms:created xsi:type="dcterms:W3CDTF">2008-07-30T02:31:41Z</dcterms:created>
  <dcterms:modified xsi:type="dcterms:W3CDTF">2018-04-24T09:24:42Z</dcterms:modified>
</cp:coreProperties>
</file>